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verage" panose="020B0604020202020204" charset="0"/>
      <p:regular r:id="rId12"/>
    </p:embeddedFont>
    <p:embeddedFont>
      <p:font typeface="Oswald" panose="00000500000000000000" pitchFamily="2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2.png>
</file>

<file path=ppt/media/image3.jp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2cef4ea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2cef4ea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317f5899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317f5899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317f5899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317f5899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1317f5899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1317f5899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ee2c98e8c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ee2c98e8c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1ea2299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1ea2299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11ea22a5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11ea22a5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ee2c98e8c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ee2c98e8c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epth-first_search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oodle.insa-lyon.fr/pluginfile.php/317641/mod_resource/content/1/cours.pdf" TargetMode="External"/><Relationship Id="rId4" Type="http://schemas.openxmlformats.org/officeDocument/2006/relationships/hyperlink" Target="https://en.wikipedia.org/wiki/Breadth-first_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671250" y="1752500"/>
            <a:ext cx="78015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Graph Theory 2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71250" y="3174875"/>
            <a:ext cx="7801500" cy="9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Graph traversal :</a:t>
            </a:r>
            <a:endParaRPr sz="24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BFS and DFS</a:t>
            </a:r>
            <a:endParaRPr sz="24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1124250" y="16919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389500" y="153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2538000" y="3528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314250" y="29137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1831100" y="32134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1615800" y="448685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5500550" y="153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4828475" y="10493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7562525" y="5518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8685450" y="17669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7920725" y="25555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8491350" y="46149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6991400" y="3710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5657175" y="44651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3392450" y="4286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261700" y="4743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-495900" y="19723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9458275" y="36092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9206300" y="-1051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13"/>
          <p:cNvCxnSpPr>
            <a:stCxn id="77" idx="6"/>
            <a:endCxn id="61" idx="2"/>
          </p:cNvCxnSpPr>
          <p:nvPr/>
        </p:nvCxnSpPr>
        <p:spPr>
          <a:xfrm rot="10800000" flipH="1">
            <a:off x="-137700" y="1871225"/>
            <a:ext cx="1262100" cy="280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3"/>
          <p:cNvCxnSpPr>
            <a:stCxn id="62" idx="5"/>
            <a:endCxn id="61" idx="1"/>
          </p:cNvCxnSpPr>
          <p:nvPr/>
        </p:nvCxnSpPr>
        <p:spPr>
          <a:xfrm>
            <a:off x="695243" y="459443"/>
            <a:ext cx="481500" cy="12849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3"/>
          <p:cNvCxnSpPr>
            <a:stCxn id="62" idx="6"/>
            <a:endCxn id="63" idx="2"/>
          </p:cNvCxnSpPr>
          <p:nvPr/>
        </p:nvCxnSpPr>
        <p:spPr>
          <a:xfrm>
            <a:off x="747700" y="332800"/>
            <a:ext cx="1790400" cy="199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3"/>
          <p:cNvCxnSpPr>
            <a:stCxn id="61" idx="7"/>
            <a:endCxn id="63" idx="3"/>
          </p:cNvCxnSpPr>
          <p:nvPr/>
        </p:nvCxnSpPr>
        <p:spPr>
          <a:xfrm rot="10800000" flipH="1">
            <a:off x="1429993" y="658432"/>
            <a:ext cx="1160400" cy="1086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3"/>
          <p:cNvCxnSpPr>
            <a:stCxn id="63" idx="6"/>
            <a:endCxn id="67" idx="2"/>
          </p:cNvCxnSpPr>
          <p:nvPr/>
        </p:nvCxnSpPr>
        <p:spPr>
          <a:xfrm rot="10800000" flipH="1">
            <a:off x="2896200" y="332725"/>
            <a:ext cx="2604300" cy="199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3"/>
          <p:cNvCxnSpPr>
            <a:endCxn id="69" idx="2"/>
          </p:cNvCxnSpPr>
          <p:nvPr/>
        </p:nvCxnSpPr>
        <p:spPr>
          <a:xfrm>
            <a:off x="5858825" y="332875"/>
            <a:ext cx="1703700" cy="398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3"/>
          <p:cNvCxnSpPr>
            <a:stCxn id="68" idx="7"/>
            <a:endCxn id="67" idx="3"/>
          </p:cNvCxnSpPr>
          <p:nvPr/>
        </p:nvCxnSpPr>
        <p:spPr>
          <a:xfrm rot="10800000" flipH="1">
            <a:off x="5134218" y="459457"/>
            <a:ext cx="418800" cy="642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3"/>
          <p:cNvCxnSpPr>
            <a:stCxn id="63" idx="5"/>
            <a:endCxn id="68" idx="2"/>
          </p:cNvCxnSpPr>
          <p:nvPr/>
        </p:nvCxnSpPr>
        <p:spPr>
          <a:xfrm>
            <a:off x="2843743" y="658568"/>
            <a:ext cx="1984800" cy="5697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>
            <a:stCxn id="69" idx="5"/>
            <a:endCxn id="70" idx="1"/>
          </p:cNvCxnSpPr>
          <p:nvPr/>
        </p:nvCxnSpPr>
        <p:spPr>
          <a:xfrm>
            <a:off x="7868268" y="857618"/>
            <a:ext cx="869700" cy="9618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3"/>
          <p:cNvCxnSpPr>
            <a:stCxn id="71" idx="7"/>
            <a:endCxn id="70" idx="3"/>
          </p:cNvCxnSpPr>
          <p:nvPr/>
        </p:nvCxnSpPr>
        <p:spPr>
          <a:xfrm rot="10800000" flipH="1">
            <a:off x="8226468" y="2072532"/>
            <a:ext cx="511500" cy="5355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3"/>
          <p:cNvCxnSpPr>
            <a:endCxn id="71" idx="0"/>
          </p:cNvCxnSpPr>
          <p:nvPr/>
        </p:nvCxnSpPr>
        <p:spPr>
          <a:xfrm>
            <a:off x="7741625" y="910075"/>
            <a:ext cx="358200" cy="16455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3"/>
          <p:cNvCxnSpPr>
            <a:endCxn id="71" idx="1"/>
          </p:cNvCxnSpPr>
          <p:nvPr/>
        </p:nvCxnSpPr>
        <p:spPr>
          <a:xfrm>
            <a:off x="5806282" y="459432"/>
            <a:ext cx="2166900" cy="21486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3"/>
          <p:cNvCxnSpPr>
            <a:endCxn id="64" idx="7"/>
          </p:cNvCxnSpPr>
          <p:nvPr/>
        </p:nvCxnSpPr>
        <p:spPr>
          <a:xfrm flipH="1">
            <a:off x="619993" y="1997832"/>
            <a:ext cx="556800" cy="968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3"/>
          <p:cNvCxnSpPr>
            <a:stCxn id="77" idx="5"/>
            <a:endCxn id="64" idx="1"/>
          </p:cNvCxnSpPr>
          <p:nvPr/>
        </p:nvCxnSpPr>
        <p:spPr>
          <a:xfrm>
            <a:off x="-190157" y="2278068"/>
            <a:ext cx="556800" cy="688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3"/>
          <p:cNvCxnSpPr>
            <a:stCxn id="69" idx="7"/>
            <a:endCxn id="79" idx="2"/>
          </p:cNvCxnSpPr>
          <p:nvPr/>
        </p:nvCxnSpPr>
        <p:spPr>
          <a:xfrm rot="10800000" flipH="1">
            <a:off x="7868268" y="73932"/>
            <a:ext cx="1338000" cy="530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3"/>
          <p:cNvCxnSpPr>
            <a:stCxn id="70" idx="0"/>
            <a:endCxn id="79" idx="3"/>
          </p:cNvCxnSpPr>
          <p:nvPr/>
        </p:nvCxnSpPr>
        <p:spPr>
          <a:xfrm rot="10800000" flipH="1">
            <a:off x="8864550" y="200600"/>
            <a:ext cx="394200" cy="1566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>
            <a:stCxn id="76" idx="6"/>
            <a:endCxn id="66" idx="2"/>
          </p:cNvCxnSpPr>
          <p:nvPr/>
        </p:nvCxnSpPr>
        <p:spPr>
          <a:xfrm rot="10800000" flipH="1">
            <a:off x="619900" y="4665900"/>
            <a:ext cx="996000" cy="256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3"/>
          <p:cNvCxnSpPr>
            <a:stCxn id="66" idx="0"/>
            <a:endCxn id="65" idx="4"/>
          </p:cNvCxnSpPr>
          <p:nvPr/>
        </p:nvCxnSpPr>
        <p:spPr>
          <a:xfrm rot="10800000" flipH="1">
            <a:off x="1794900" y="3571550"/>
            <a:ext cx="215400" cy="915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>
            <a:stCxn id="65" idx="5"/>
            <a:endCxn id="75" idx="1"/>
          </p:cNvCxnSpPr>
          <p:nvPr/>
        </p:nvCxnSpPr>
        <p:spPr>
          <a:xfrm>
            <a:off x="2136843" y="3519205"/>
            <a:ext cx="1308000" cy="819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3"/>
          <p:cNvCxnSpPr>
            <a:stCxn id="66" idx="6"/>
            <a:endCxn id="75" idx="2"/>
          </p:cNvCxnSpPr>
          <p:nvPr/>
        </p:nvCxnSpPr>
        <p:spPr>
          <a:xfrm rot="10800000" flipH="1">
            <a:off x="1974000" y="4464950"/>
            <a:ext cx="1418400" cy="201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3"/>
          <p:cNvCxnSpPr>
            <a:stCxn id="64" idx="6"/>
            <a:endCxn id="65" idx="2"/>
          </p:cNvCxnSpPr>
          <p:nvPr/>
        </p:nvCxnSpPr>
        <p:spPr>
          <a:xfrm>
            <a:off x="672450" y="3092875"/>
            <a:ext cx="1158600" cy="2997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3"/>
          <p:cNvCxnSpPr>
            <a:stCxn id="61" idx="5"/>
            <a:endCxn id="65" idx="1"/>
          </p:cNvCxnSpPr>
          <p:nvPr/>
        </p:nvCxnSpPr>
        <p:spPr>
          <a:xfrm>
            <a:off x="1429993" y="1997718"/>
            <a:ext cx="453600" cy="1268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13"/>
          <p:cNvSpPr/>
          <p:nvPr/>
        </p:nvSpPr>
        <p:spPr>
          <a:xfrm>
            <a:off x="4221975" y="-8743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1740150" y="5895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3"/>
          <p:cNvCxnSpPr>
            <a:endCxn id="103" idx="0"/>
          </p:cNvCxnSpPr>
          <p:nvPr/>
        </p:nvCxnSpPr>
        <p:spPr>
          <a:xfrm>
            <a:off x="1794750" y="4845000"/>
            <a:ext cx="124500" cy="1050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3"/>
          <p:cNvCxnSpPr>
            <a:endCxn id="63" idx="7"/>
          </p:cNvCxnSpPr>
          <p:nvPr/>
        </p:nvCxnSpPr>
        <p:spPr>
          <a:xfrm flipH="1">
            <a:off x="2843743" y="-317118"/>
            <a:ext cx="1455600" cy="722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3"/>
          <p:cNvCxnSpPr>
            <a:endCxn id="67" idx="1"/>
          </p:cNvCxnSpPr>
          <p:nvPr/>
        </p:nvCxnSpPr>
        <p:spPr>
          <a:xfrm>
            <a:off x="4401007" y="-516243"/>
            <a:ext cx="1152000" cy="722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3"/>
          <p:cNvCxnSpPr>
            <a:stCxn id="75" idx="6"/>
            <a:endCxn id="74" idx="2"/>
          </p:cNvCxnSpPr>
          <p:nvPr/>
        </p:nvCxnSpPr>
        <p:spPr>
          <a:xfrm>
            <a:off x="3750650" y="4465100"/>
            <a:ext cx="1906500" cy="179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3"/>
          <p:cNvCxnSpPr>
            <a:stCxn id="74" idx="6"/>
            <a:endCxn id="73" idx="3"/>
          </p:cNvCxnSpPr>
          <p:nvPr/>
        </p:nvCxnSpPr>
        <p:spPr>
          <a:xfrm rot="10800000" flipH="1">
            <a:off x="6015375" y="4016363"/>
            <a:ext cx="1028400" cy="6279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109;p13"/>
          <p:cNvCxnSpPr>
            <a:stCxn id="73" idx="7"/>
            <a:endCxn id="71" idx="3"/>
          </p:cNvCxnSpPr>
          <p:nvPr/>
        </p:nvCxnSpPr>
        <p:spPr>
          <a:xfrm rot="10800000" flipH="1">
            <a:off x="7297143" y="2861357"/>
            <a:ext cx="675900" cy="9018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3"/>
          <p:cNvCxnSpPr>
            <a:stCxn id="73" idx="5"/>
            <a:endCxn id="72" idx="1"/>
          </p:cNvCxnSpPr>
          <p:nvPr/>
        </p:nvCxnSpPr>
        <p:spPr>
          <a:xfrm>
            <a:off x="7297143" y="4016443"/>
            <a:ext cx="1246800" cy="651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3"/>
          <p:cNvSpPr/>
          <p:nvPr/>
        </p:nvSpPr>
        <p:spPr>
          <a:xfrm>
            <a:off x="4828475" y="56982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6246025" y="55368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" name="Google Shape;113;p13"/>
          <p:cNvCxnSpPr>
            <a:endCxn id="74" idx="3"/>
          </p:cNvCxnSpPr>
          <p:nvPr/>
        </p:nvCxnSpPr>
        <p:spPr>
          <a:xfrm rot="10800000" flipH="1">
            <a:off x="5343332" y="4770905"/>
            <a:ext cx="366300" cy="905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13"/>
          <p:cNvCxnSpPr>
            <a:stCxn id="74" idx="5"/>
            <a:endCxn id="112" idx="1"/>
          </p:cNvCxnSpPr>
          <p:nvPr/>
        </p:nvCxnSpPr>
        <p:spPr>
          <a:xfrm>
            <a:off x="5962918" y="4770905"/>
            <a:ext cx="335700" cy="818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3"/>
          <p:cNvCxnSpPr>
            <a:endCxn id="78" idx="3"/>
          </p:cNvCxnSpPr>
          <p:nvPr/>
        </p:nvCxnSpPr>
        <p:spPr>
          <a:xfrm rot="10800000" flipH="1">
            <a:off x="8797032" y="3915018"/>
            <a:ext cx="713700" cy="7524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3"/>
          <p:cNvCxnSpPr>
            <a:endCxn id="78" idx="1"/>
          </p:cNvCxnSpPr>
          <p:nvPr/>
        </p:nvCxnSpPr>
        <p:spPr>
          <a:xfrm>
            <a:off x="8226432" y="2861332"/>
            <a:ext cx="1284300" cy="8004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Graph traversal</a:t>
            </a:r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181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is it ?</a:t>
            </a:r>
            <a:endParaRPr/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-&gt; A method to explore a graph from a given node (every node accessible)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Purpose ?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Quickly explore the graph (useful for some problems).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Foundation for more advanced algorithms (we’ll see this in the following weeks).</a:t>
            </a:r>
            <a:endParaRPr/>
          </a:p>
        </p:txBody>
      </p:sp>
      <p:grpSp>
        <p:nvGrpSpPr>
          <p:cNvPr id="123" name="Google Shape;123;p14"/>
          <p:cNvGrpSpPr/>
          <p:nvPr/>
        </p:nvGrpSpPr>
        <p:grpSpPr>
          <a:xfrm>
            <a:off x="5493612" y="1696239"/>
            <a:ext cx="3542843" cy="2328869"/>
            <a:chOff x="2833400" y="1152475"/>
            <a:chExt cx="5749502" cy="3826601"/>
          </a:xfrm>
        </p:grpSpPr>
        <p:pic>
          <p:nvPicPr>
            <p:cNvPr id="124" name="Google Shape;124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833403" y="1152475"/>
              <a:ext cx="5749499" cy="38266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33400" y="2564700"/>
              <a:ext cx="2892150" cy="19112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Big notions used</a:t>
            </a:r>
            <a:endParaRPr/>
          </a:p>
        </p:txBody>
      </p:sp>
      <p:sp>
        <p:nvSpPr>
          <p:cNvPr id="131" name="Google Shape;131;p15"/>
          <p:cNvSpPr txBox="1">
            <a:spLocks noGrp="1"/>
          </p:cNvSpPr>
          <p:nvPr>
            <p:ph type="body" idx="1"/>
          </p:nvPr>
        </p:nvSpPr>
        <p:spPr>
          <a:xfrm>
            <a:off x="3954300" y="382950"/>
            <a:ext cx="4878000" cy="43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 b="1" u="sng"/>
              <a:t>Visited/unvisited:</a:t>
            </a:r>
            <a:endParaRPr b="1" u="sng"/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To explore the graph optimally (a node is explored only once) we need to keep track of which node has been already visited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 b="1" u="sng"/>
              <a:t>Main data structure:</a:t>
            </a:r>
            <a:endParaRPr b="1" u="sng"/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The data structure used to keep track on which node will be visited next.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 b="1" u="sng"/>
              <a:t>Additional data structure:</a:t>
            </a:r>
            <a:endParaRPr b="1" u="sng"/>
          </a:p>
          <a:p>
            <a:pPr marL="0" lvl="0" indent="45720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May be used to keep track of various informations depending on the context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	</a:t>
            </a:r>
            <a:endParaRPr/>
          </a:p>
        </p:txBody>
      </p:sp>
      <p:pic>
        <p:nvPicPr>
          <p:cNvPr id="132" name="Google Shape;13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00" y="1496263"/>
            <a:ext cx="3823900" cy="2150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Two algorithm for the price of one:</a:t>
            </a:r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body" idx="1"/>
          </p:nvPr>
        </p:nvSpPr>
        <p:spPr>
          <a:xfrm>
            <a:off x="4494175" y="1060650"/>
            <a:ext cx="4338000" cy="31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DFS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Depth-first search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Go as deep as you can and backtrack when you’re in a dead end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LIFO - Stack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body" idx="1"/>
          </p:nvPr>
        </p:nvSpPr>
        <p:spPr>
          <a:xfrm>
            <a:off x="311700" y="1060650"/>
            <a:ext cx="4182600" cy="31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BFS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Breadth-first search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-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Explore first the nearest nodes from the current position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FIFO - Queue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311700" y="452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small demonstration</a:t>
            </a:r>
            <a:endParaRPr/>
          </a:p>
        </p:txBody>
      </p:sp>
      <p:pic>
        <p:nvPicPr>
          <p:cNvPr id="145" name="Google Shape;145;p17"/>
          <p:cNvPicPr preferRelativeResize="0"/>
          <p:nvPr/>
        </p:nvPicPr>
        <p:blipFill rotWithShape="1">
          <a:blip r:embed="rId3">
            <a:alphaModFix/>
          </a:blip>
          <a:srcRect l="18421" r="18427"/>
          <a:stretch/>
        </p:blipFill>
        <p:spPr>
          <a:xfrm>
            <a:off x="4732144" y="1213900"/>
            <a:ext cx="4411856" cy="392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/>
          <p:cNvPicPr preferRelativeResize="0"/>
          <p:nvPr/>
        </p:nvPicPr>
        <p:blipFill rotWithShape="1">
          <a:blip r:embed="rId4">
            <a:alphaModFix/>
          </a:blip>
          <a:srcRect l="18606" r="18449"/>
          <a:stretch/>
        </p:blipFill>
        <p:spPr>
          <a:xfrm>
            <a:off x="0" y="1213900"/>
            <a:ext cx="4397373" cy="39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>
            <a:spLocks noGrp="1"/>
          </p:cNvSpPr>
          <p:nvPr>
            <p:ph type="body" idx="1"/>
          </p:nvPr>
        </p:nvSpPr>
        <p:spPr>
          <a:xfrm>
            <a:off x="260625" y="1513000"/>
            <a:ext cx="17748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BFS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8" name="Google Shape;148;p17"/>
          <p:cNvSpPr txBox="1">
            <a:spLocks noGrp="1"/>
          </p:cNvSpPr>
          <p:nvPr>
            <p:ph type="body" idx="1"/>
          </p:nvPr>
        </p:nvSpPr>
        <p:spPr>
          <a:xfrm>
            <a:off x="4994750" y="1548650"/>
            <a:ext cx="17748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DFS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/>
          <p:nvPr/>
        </p:nvSpPr>
        <p:spPr>
          <a:xfrm>
            <a:off x="311700" y="445025"/>
            <a:ext cx="37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BFS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311699" y="1171550"/>
            <a:ext cx="7767881" cy="32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BFS(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let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q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be a queue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add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to the queue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set every node of G 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unvisited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set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while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q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is not empty: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2"/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current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is the next node from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q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for every node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adjacent 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current: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1"/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    if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is visited: skip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set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to visited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put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in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q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6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59" name="Google Shape;159;p18"/>
          <p:cNvCxnSpPr>
            <a:stCxn id="157" idx="4"/>
            <a:endCxn id="156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0" name="Google Shape;160;p18"/>
          <p:cNvCxnSpPr>
            <a:stCxn id="157" idx="5"/>
            <a:endCxn id="155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18"/>
          <p:cNvCxnSpPr>
            <a:stCxn id="155" idx="3"/>
            <a:endCxn id="156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18"/>
          <p:cNvCxnSpPr>
            <a:stCxn id="155" idx="6"/>
            <a:endCxn id="158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3" name="Google Shape;163;p18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4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65" name="Google Shape;165;p18"/>
          <p:cNvCxnSpPr>
            <a:stCxn id="158" idx="1"/>
            <a:endCxn id="163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6" name="Google Shape;166;p18"/>
          <p:cNvCxnSpPr>
            <a:stCxn id="158" idx="6"/>
            <a:endCxn id="164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18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chemeClr val="dk1"/>
                </a:solidFill>
              </a:rPr>
              <a:t>5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68" name="Google Shape;168;p18"/>
          <p:cNvCxnSpPr>
            <a:stCxn id="167" idx="5"/>
            <a:endCxn id="163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18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9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2" name="Google Shape;172;p18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8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73" name="Google Shape;173;p18"/>
          <p:cNvCxnSpPr>
            <a:stCxn id="169" idx="0"/>
            <a:endCxn id="158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8"/>
          <p:cNvCxnSpPr>
            <a:stCxn id="172" idx="7"/>
            <a:endCxn id="171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8"/>
          <p:cNvCxnSpPr>
            <a:endCxn id="169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6" name="Google Shape;176;p18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7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77" name="Google Shape;177;p18"/>
          <p:cNvCxnSpPr>
            <a:endCxn id="170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18"/>
          <p:cNvCxnSpPr>
            <a:endCxn id="170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18"/>
          <p:cNvCxnSpPr>
            <a:stCxn id="176" idx="1"/>
            <a:endCxn id="171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18"/>
          <p:cNvCxnSpPr>
            <a:stCxn id="157" idx="7"/>
            <a:endCxn id="163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18"/>
          <p:cNvCxnSpPr>
            <a:stCxn id="156" idx="5"/>
            <a:endCxn id="171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18"/>
          <p:cNvCxnSpPr>
            <a:stCxn id="155" idx="5"/>
            <a:endCxn id="169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3" name="Google Shape;183;p18"/>
          <p:cNvSpPr txBox="1">
            <a:spLocks noGrp="1"/>
          </p:cNvSpPr>
          <p:nvPr>
            <p:ph type="body" idx="1"/>
          </p:nvPr>
        </p:nvSpPr>
        <p:spPr>
          <a:xfrm>
            <a:off x="311700" y="4394675"/>
            <a:ext cx="41826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dirty="0"/>
              <a:t>Complexity : O(E+V)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/>
        </p:nvSpPr>
        <p:spPr>
          <a:xfrm>
            <a:off x="311700" y="445025"/>
            <a:ext cx="37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DFS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311700" y="1171550"/>
            <a:ext cx="6299400" cy="31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DFS(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let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be a stack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add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to the stack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set every node of G 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unvisited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set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start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visited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   while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q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is not empty: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current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is the next node from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for every node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adjacent to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current: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   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is visited: skip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set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to visited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put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fr" i="1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fr" baseline="-25000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in </a:t>
            </a: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s</a:t>
            </a:r>
            <a:endParaRPr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i="1" dirty="0">
                <a:solidFill>
                  <a:srgbClr val="F3F3F3"/>
                </a:solidFill>
                <a:latin typeface="Courier New"/>
                <a:ea typeface="Courier New"/>
                <a:cs typeface="Courier New"/>
                <a:sym typeface="Courier New"/>
              </a:rPr>
              <a:t>			</a:t>
            </a:r>
            <a:endParaRPr i="1" dirty="0">
              <a:solidFill>
                <a:srgbClr val="F3F3F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" name="Google Shape;191;p19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" name="Google Shape;192;p19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00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3" name="Google Shape;193;p19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6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94" name="Google Shape;194;p19"/>
          <p:cNvCxnSpPr>
            <a:stCxn id="192" idx="4"/>
            <a:endCxn id="191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19"/>
          <p:cNvCxnSpPr>
            <a:stCxn id="192" idx="5"/>
            <a:endCxn id="190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19"/>
          <p:cNvCxnSpPr>
            <a:stCxn id="190" idx="3"/>
            <a:endCxn id="191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19"/>
          <p:cNvCxnSpPr>
            <a:stCxn id="190" idx="6"/>
            <a:endCxn id="193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19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4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00" name="Google Shape;200;p19"/>
          <p:cNvCxnSpPr>
            <a:stCxn id="193" idx="1"/>
            <a:endCxn id="198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19"/>
          <p:cNvCxnSpPr>
            <a:stCxn id="193" idx="6"/>
            <a:endCxn id="199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Google Shape;202;p19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5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03" name="Google Shape;203;p19"/>
          <p:cNvCxnSpPr>
            <a:stCxn id="202" idx="5"/>
            <a:endCxn id="198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19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12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9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8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08" name="Google Shape;208;p19"/>
          <p:cNvCxnSpPr>
            <a:stCxn id="204" idx="0"/>
            <a:endCxn id="193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19"/>
          <p:cNvCxnSpPr>
            <a:stCxn id="207" idx="7"/>
            <a:endCxn id="206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19"/>
          <p:cNvCxnSpPr>
            <a:endCxn id="204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19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7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12" name="Google Shape;212;p19"/>
          <p:cNvCxnSpPr>
            <a:endCxn id="205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19"/>
          <p:cNvCxnSpPr>
            <a:endCxn id="205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19"/>
          <p:cNvCxnSpPr>
            <a:stCxn id="211" idx="1"/>
            <a:endCxn id="206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19"/>
          <p:cNvCxnSpPr>
            <a:stCxn id="192" idx="7"/>
            <a:endCxn id="198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19"/>
          <p:cNvCxnSpPr>
            <a:stCxn id="191" idx="5"/>
            <a:endCxn id="206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19"/>
          <p:cNvCxnSpPr>
            <a:stCxn id="190" idx="5"/>
            <a:endCxn id="204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8" name="Google Shape;218;p19"/>
          <p:cNvSpPr txBox="1">
            <a:spLocks noGrp="1"/>
          </p:cNvSpPr>
          <p:nvPr>
            <p:ph type="body" idx="1"/>
          </p:nvPr>
        </p:nvSpPr>
        <p:spPr>
          <a:xfrm>
            <a:off x="311700" y="4394675"/>
            <a:ext cx="41826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/>
              <a:t>Complexity : O(E+V)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Why two variants ?</a:t>
            </a:r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body" idx="1"/>
          </p:nvPr>
        </p:nvSpPr>
        <p:spPr>
          <a:xfrm>
            <a:off x="4494175" y="1060650"/>
            <a:ext cx="4338000" cy="31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DFS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Possibility to implement a recursive version</a:t>
            </a:r>
            <a:endParaRPr/>
          </a:p>
          <a:p>
            <a:pPr marL="457200" lvl="0" indent="-342900" algn="just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Give the topological order of the node in an oriented graph (which can be useful for some shortest path application)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1"/>
          </p:nvPr>
        </p:nvSpPr>
        <p:spPr>
          <a:xfrm>
            <a:off x="311700" y="1060650"/>
            <a:ext cx="4182600" cy="31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BFS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Find the shortest path between two nodes when the edges’ weights are equals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1"/>
          <p:cNvSpPr txBox="1">
            <a:spLocks noGrp="1"/>
          </p:cNvSpPr>
          <p:nvPr>
            <p:ph type="title"/>
          </p:nvPr>
        </p:nvSpPr>
        <p:spPr>
          <a:xfrm>
            <a:off x="295350" y="445025"/>
            <a:ext cx="200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Credits</a:t>
            </a:r>
            <a:endParaRPr/>
          </a:p>
        </p:txBody>
      </p:sp>
      <p:sp>
        <p:nvSpPr>
          <p:cNvPr id="231" name="Google Shape;231;p21"/>
          <p:cNvSpPr txBox="1">
            <a:spLocks noGrp="1"/>
          </p:cNvSpPr>
          <p:nvPr>
            <p:ph type="body" idx="1"/>
          </p:nvPr>
        </p:nvSpPr>
        <p:spPr>
          <a:xfrm>
            <a:off x="295350" y="4187925"/>
            <a:ext cx="462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400">
                <a:solidFill>
                  <a:srgbClr val="F3F3F3"/>
                </a:solidFill>
              </a:rPr>
              <a:t>Slides: Sebastien Goll for INSAlgo</a:t>
            </a:r>
            <a:endParaRPr sz="1400">
              <a:solidFill>
                <a:srgbClr val="F3F3F3"/>
              </a:solidFill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353625" y="1414475"/>
            <a:ext cx="8015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More resources:</a:t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DFS : </a:t>
            </a:r>
            <a:r>
              <a:rPr lang="fr" sz="18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https://en.wikipedia.org/wiki/Depth-first_search</a:t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BFS : </a:t>
            </a:r>
            <a:r>
              <a:rPr lang="fr" sz="18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4"/>
              </a:rPr>
              <a:t>https://en.wikipedia.org/wiki/Breadth-first_search</a:t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Cours de 3IF : </a:t>
            </a:r>
            <a:r>
              <a:rPr lang="fr" sz="13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5"/>
              </a:rPr>
              <a:t>https://moodle.insa-lyon.fr/pluginfile.php/317641/mod_resource/content/1/cours.pdf</a:t>
            </a:r>
            <a:endParaRPr sz="13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494</Words>
  <Application>Microsoft Office PowerPoint</Application>
  <PresentationFormat>On-screen Show (16:9)</PresentationFormat>
  <Paragraphs>98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Courier New</vt:lpstr>
      <vt:lpstr>Oswald</vt:lpstr>
      <vt:lpstr>Average</vt:lpstr>
      <vt:lpstr>Arial</vt:lpstr>
      <vt:lpstr>Slate</vt:lpstr>
      <vt:lpstr>PowerPoint Presentation</vt:lpstr>
      <vt:lpstr>Graph traversal</vt:lpstr>
      <vt:lpstr>Big notions used</vt:lpstr>
      <vt:lpstr>Two algorithm for the price of one:</vt:lpstr>
      <vt:lpstr>A small demonstration</vt:lpstr>
      <vt:lpstr>PowerPoint Presentation</vt:lpstr>
      <vt:lpstr>PowerPoint Presentation</vt:lpstr>
      <vt:lpstr>Why two variants ?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Adriaan Lecorche</cp:lastModifiedBy>
  <cp:revision>2</cp:revision>
  <dcterms:modified xsi:type="dcterms:W3CDTF">2023-03-07T18:24:03Z</dcterms:modified>
</cp:coreProperties>
</file>